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CC5B96-D156-4AAD-8216-1894EA6C401F}">
  <a:tblStyle styleId="{C8CC5B96-D156-4AAD-8216-1894EA6C401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2abb6a8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12abb6a85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3801f718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g313801f718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3801f718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g313801f718a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3801f718a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13801f718a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313801f718a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7a33260c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17a33260c1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317a33260c1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3801f718a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13801f718a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313801f718a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3801f718a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13801f718a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313801f718a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3801f718a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13801f718a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313801f718a_0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3801f718a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313801f718a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image" Target="../media/image17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0.jp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21.jp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9.png"/><Relationship Id="rId5" Type="http://schemas.openxmlformats.org/officeDocument/2006/relationships/image" Target="../media/image48.png"/><Relationship Id="rId6" Type="http://schemas.openxmlformats.org/officeDocument/2006/relationships/image" Target="../media/image11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8.jp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9.png"/><Relationship Id="rId13" Type="http://schemas.openxmlformats.org/officeDocument/2006/relationships/image" Target="../media/image44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Relationship Id="rId1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9" Type="http://schemas.openxmlformats.org/officeDocument/2006/relationships/image" Target="../media/image2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7.png"/><Relationship Id="rId8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ur-lex.europa.eu/eli/reg/2019/834/oj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cdm.finos.org/" TargetMode="External"/><Relationship Id="rId10" Type="http://schemas.openxmlformats.org/officeDocument/2006/relationships/hyperlink" Target="https://www.xbrl.org/guidance/xbrl-glossary/" TargetMode="External"/><Relationship Id="rId13" Type="http://schemas.openxmlformats.org/officeDocument/2006/relationships/hyperlink" Target="https://arxiv.org/abs/2403.13784" TargetMode="External"/><Relationship Id="rId12" Type="http://schemas.openxmlformats.org/officeDocument/2006/relationships/hyperlink" Target="https://opensource.org/license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ur-lex.europa.eu/oj/direct-access.html" TargetMode="External"/><Relationship Id="rId4" Type="http://schemas.openxmlformats.org/officeDocument/2006/relationships/hyperlink" Target="https://www.esma.europa.eu/" TargetMode="External"/><Relationship Id="rId9" Type="http://schemas.openxmlformats.org/officeDocument/2006/relationships/hyperlink" Target="https://www.sec.gov/" TargetMode="External"/><Relationship Id="rId5" Type="http://schemas.openxmlformats.org/officeDocument/2006/relationships/hyperlink" Target="https://www.sec.gov/" TargetMode="External"/><Relationship Id="rId6" Type="http://schemas.openxmlformats.org/officeDocument/2006/relationships/hyperlink" Target="https://www.federalreserve.gov/" TargetMode="External"/><Relationship Id="rId7" Type="http://schemas.openxmlformats.org/officeDocument/2006/relationships/hyperlink" Target="https://www.fasb.org/" TargetMode="External"/><Relationship Id="rId8" Type="http://schemas.openxmlformats.org/officeDocument/2006/relationships/hyperlink" Target="https://arxiv.org/abs/2311.11944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-107382" y="1364869"/>
            <a:ext cx="9426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Professional Readiness of LLMs in Financial Regulations?</a:t>
            </a:r>
            <a:endParaRPr sz="9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Report of Regulations Challenge at COLING 2025</a:t>
            </a:r>
            <a:endParaRPr sz="900"/>
          </a:p>
        </p:txBody>
      </p:sp>
      <p:pic>
        <p:nvPicPr>
          <p:cNvPr descr="A silhouette of a city&#10;&#10;Description automatically generated" id="61" name="Google Shape;61;p14"/>
          <p:cNvPicPr preferRelativeResize="0"/>
          <p:nvPr/>
        </p:nvPicPr>
        <p:blipFill rotWithShape="1">
          <a:blip r:embed="rId3">
            <a:alphaModFix/>
          </a:blip>
          <a:srcRect b="24134" l="0" r="0" t="22124"/>
          <a:stretch/>
        </p:blipFill>
        <p:spPr>
          <a:xfrm>
            <a:off x="865075" y="4425588"/>
            <a:ext cx="1220375" cy="65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crown and text&#10;&#10;Description automatically generated"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1606" y="4414763"/>
            <a:ext cx="677470" cy="677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blue lines&#10;&#10;Description automatically generated" id="63" name="Google Shape;63;p14"/>
          <p:cNvPicPr preferRelativeResize="0"/>
          <p:nvPr/>
        </p:nvPicPr>
        <p:blipFill rotWithShape="1">
          <a:blip r:embed="rId5">
            <a:alphaModFix/>
          </a:blip>
          <a:srcRect b="1073" l="0" r="0" t="7942"/>
          <a:stretch/>
        </p:blipFill>
        <p:spPr>
          <a:xfrm>
            <a:off x="5260833" y="4329715"/>
            <a:ext cx="1036713" cy="825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logo&#10;&#10;Description automatically generated" id="64" name="Google Shape;6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5502" y="4128112"/>
            <a:ext cx="1278827" cy="1278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green logo&#10;&#10;Description automatically generated" id="65" name="Google Shape;65;p14"/>
          <p:cNvPicPr preferRelativeResize="0"/>
          <p:nvPr/>
        </p:nvPicPr>
        <p:blipFill rotWithShape="1">
          <a:blip r:embed="rId7">
            <a:alphaModFix/>
          </a:blip>
          <a:srcRect b="20158" l="0" r="0" t="23984"/>
          <a:stretch/>
        </p:blipFill>
        <p:spPr>
          <a:xfrm>
            <a:off x="6297545" y="4548236"/>
            <a:ext cx="785174" cy="438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of a university&#10;&#10;Description automatically generated" id="66" name="Google Shape;6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28274" y="4414763"/>
            <a:ext cx="655833" cy="655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" id="67" name="Google Shape;67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98717" y="4383095"/>
            <a:ext cx="740804" cy="740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of a university&#10;&#10;Description automatically generated" id="68" name="Google Shape;68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34131" y="4372481"/>
            <a:ext cx="656100" cy="7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124044" y="2307169"/>
            <a:ext cx="6963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By Keyi Wang, Sarah Huang, </a:t>
            </a:r>
            <a:r>
              <a:rPr lang="en" sz="1500">
                <a:solidFill>
                  <a:schemeClr val="dk1"/>
                </a:solidFill>
              </a:rPr>
              <a:t>Charlie</a:t>
            </a:r>
            <a:r>
              <a:rPr lang="en" sz="1500">
                <a:solidFill>
                  <a:schemeClr val="dk1"/>
                </a:solidFill>
              </a:rPr>
              <a:t> Shen, Kaiwen He, Felix Tian, Jaisal Petel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Supervisors: </a:t>
            </a:r>
            <a:r>
              <a:rPr lang="en" sz="1500">
                <a:solidFill>
                  <a:schemeClr val="dk1"/>
                </a:solidFill>
              </a:rPr>
              <a:t>Christina Dan Wang</a:t>
            </a:r>
            <a:r>
              <a:rPr lang="en" sz="1500">
                <a:solidFill>
                  <a:schemeClr val="dk1"/>
                </a:solidFill>
              </a:rPr>
              <a:t>, Kairong Xiao, </a:t>
            </a:r>
            <a:r>
              <a:rPr lang="en" sz="1500">
                <a:solidFill>
                  <a:schemeClr val="dk1"/>
                </a:solidFill>
              </a:rPr>
              <a:t>Xiao-Yang Liu</a:t>
            </a: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Regulations Challenge at COLING 2025</a:t>
            </a:r>
            <a:endParaRPr sz="1100"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1135688" y="3412144"/>
            <a:ext cx="384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Link: https://coling2025regulations.thefin.ai/home</a:t>
            </a:r>
            <a:endParaRPr sz="12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26347" y="4385717"/>
            <a:ext cx="708579" cy="71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00" y="152400"/>
            <a:ext cx="2088075" cy="5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1775348" y="847435"/>
            <a:ext cx="4199468" cy="2184741"/>
            <a:chOff x="1491121" y="969602"/>
            <a:chExt cx="4199468" cy="2184741"/>
          </a:xfrm>
        </p:grpSpPr>
        <p:grpSp>
          <p:nvGrpSpPr>
            <p:cNvPr id="79" name="Google Shape;79;p15"/>
            <p:cNvGrpSpPr/>
            <p:nvPr/>
          </p:nvGrpSpPr>
          <p:grpSpPr>
            <a:xfrm>
              <a:off x="1491121" y="969602"/>
              <a:ext cx="4199468" cy="2184741"/>
              <a:chOff x="1692874" y="2213912"/>
              <a:chExt cx="5820469" cy="3333447"/>
            </a:xfrm>
          </p:grpSpPr>
          <p:pic>
            <p:nvPicPr>
              <p:cNvPr id="80" name="Google Shape;80;p1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692874" y="2220685"/>
                <a:ext cx="5820469" cy="33266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1" name="Google Shape;81;p15"/>
              <p:cNvCxnSpPr/>
              <p:nvPr/>
            </p:nvCxnSpPr>
            <p:spPr>
              <a:xfrm>
                <a:off x="1692875" y="2213912"/>
                <a:ext cx="5811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2" name="Google Shape;82;p15"/>
            <p:cNvSpPr txBox="1"/>
            <p:nvPr/>
          </p:nvSpPr>
          <p:spPr>
            <a:xfrm>
              <a:off x="1624895" y="1107224"/>
              <a:ext cx="3862500" cy="74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Apple Inc.</a:t>
              </a:r>
              <a:br>
                <a:rPr b="0" i="0" lang="en" sz="1100" u="none" cap="none" strike="noStrike">
                  <a:solidFill>
                    <a:srgbClr val="212529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1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Form 10-K</a:t>
              </a:r>
              <a:endParaRPr b="0" i="0" sz="11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 the Fiscal Year Ended September 30, 2023</a:t>
              </a:r>
              <a:endParaRPr b="0" i="0" sz="11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40646" y="2196196"/>
            <a:ext cx="2201533" cy="2182634"/>
            <a:chOff x="416200" y="1218604"/>
            <a:chExt cx="4207822" cy="3924895"/>
          </a:xfrm>
        </p:grpSpPr>
        <p:pic>
          <p:nvPicPr>
            <p:cNvPr id="84" name="Google Shape;84;p15"/>
            <p:cNvPicPr preferRelativeResize="0"/>
            <p:nvPr/>
          </p:nvPicPr>
          <p:blipFill rotWithShape="1">
            <a:blip r:embed="rId4">
              <a:alphaModFix/>
            </a:blip>
            <a:srcRect b="2066" l="0" r="45861" t="0"/>
            <a:stretch/>
          </p:blipFill>
          <p:spPr>
            <a:xfrm>
              <a:off x="416200" y="1218604"/>
              <a:ext cx="4207822" cy="71778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5">
              <a:alphaModFix/>
            </a:blip>
            <a:srcRect b="0" l="0" r="45861" t="0"/>
            <a:stretch/>
          </p:blipFill>
          <p:spPr>
            <a:xfrm>
              <a:off x="416200" y="1919350"/>
              <a:ext cx="4207820" cy="322414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b="0" l="25227" r="25227" t="0"/>
          <a:stretch/>
        </p:blipFill>
        <p:spPr>
          <a:xfrm>
            <a:off x="1269595" y="2751278"/>
            <a:ext cx="1969214" cy="207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2507" y="1137383"/>
            <a:ext cx="3189131" cy="18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21563" y="1853624"/>
            <a:ext cx="2709298" cy="173369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98813" y="149981"/>
            <a:ext cx="615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 Scenarios for Financial Services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81995" y="3367360"/>
            <a:ext cx="1458685" cy="1458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and black robot&#10;&#10;Description automatically generated" id="91" name="Google Shape;91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5542" y="3250314"/>
            <a:ext cx="1390770" cy="12989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 flipH="1">
            <a:off x="2268375" y="3378525"/>
            <a:ext cx="1949100" cy="703200"/>
          </a:xfrm>
          <a:prstGeom prst="wedgeRoundRectCallout">
            <a:avLst>
              <a:gd fmla="val -37682" name="adj1"/>
              <a:gd fmla="val 65992" name="adj2"/>
              <a:gd fmla="val 16667" name="adj3"/>
            </a:avLst>
          </a:prstGeom>
          <a:solidFill>
            <a:srgbClr val="1F5C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320182" y="3441574"/>
            <a:ext cx="2120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this financial product? How </a:t>
            </a:r>
            <a:r>
              <a:rPr b="1" lang="en" sz="1100">
                <a:solidFill>
                  <a:schemeClr val="lt1"/>
                </a:solidFill>
              </a:rPr>
              <a:t>can I</a:t>
            </a: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invest? What are the risks?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 flipH="1">
            <a:off x="4126287" y="2639717"/>
            <a:ext cx="1683000" cy="450000"/>
          </a:xfrm>
          <a:prstGeom prst="wedgeRoundRectCallout">
            <a:avLst>
              <a:gd fmla="val 12334" name="adj1"/>
              <a:gd fmla="val 92021" name="adj2"/>
              <a:gd fmla="val 16667" name="adj3"/>
            </a:avLst>
          </a:prstGeom>
          <a:solidFill>
            <a:srgbClr val="1F5C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4179507" y="2662284"/>
            <a:ext cx="1683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did Apple perform last </a:t>
            </a:r>
            <a:r>
              <a:rPr b="1" lang="en" sz="1100">
                <a:solidFill>
                  <a:schemeClr val="lt1"/>
                </a:solidFill>
              </a:rPr>
              <a:t>year</a:t>
            </a: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/>
          <p:nvPr/>
        </p:nvSpPr>
        <p:spPr>
          <a:xfrm flipH="1">
            <a:off x="6395560" y="2842150"/>
            <a:ext cx="1389000" cy="450000"/>
          </a:xfrm>
          <a:prstGeom prst="wedgeRoundRectCallout">
            <a:avLst>
              <a:gd fmla="val 35539" name="adj1"/>
              <a:gd fmla="val 79321" name="adj2"/>
              <a:gd fmla="val 16667" name="adj3"/>
            </a:avLst>
          </a:prstGeom>
          <a:solidFill>
            <a:srgbClr val="1F5C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6448678" y="2864717"/>
            <a:ext cx="1389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 XBRL filings compliant?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 flipH="1">
            <a:off x="6473800" y="4407325"/>
            <a:ext cx="1714800" cy="450000"/>
          </a:xfrm>
          <a:prstGeom prst="wedgeRoundRectCallout">
            <a:avLst>
              <a:gd fmla="val 49037" name="adj1"/>
              <a:gd fmla="val -87896" name="adj2"/>
              <a:gd fmla="val 16667" name="adj3"/>
            </a:avLst>
          </a:prstGeom>
          <a:solidFill>
            <a:srgbClr val="A3C5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6515925" y="4436119"/>
            <a:ext cx="1828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your Warren Buffett assistant.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98813" y="149981"/>
            <a:ext cx="7208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 Scenarios: Understand Financial Product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graph&#10;&#10;Description automatically generated" id="105" name="Google Shape;105;p16"/>
          <p:cNvPicPr preferRelativeResize="0"/>
          <p:nvPr/>
        </p:nvPicPr>
        <p:blipFill rotWithShape="1">
          <a:blip r:embed="rId3">
            <a:alphaModFix/>
          </a:blip>
          <a:srcRect b="10219" l="0" r="0" t="10928"/>
          <a:stretch/>
        </p:blipFill>
        <p:spPr>
          <a:xfrm>
            <a:off x="240588" y="597899"/>
            <a:ext cx="2539159" cy="433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921476" y="490771"/>
            <a:ext cx="57525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</a:t>
            </a:r>
            <a:r>
              <a:rPr lang="en" sz="1300"/>
              <a:t>Presidential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Election Contract?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can I buy it?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buy it?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I bet on both sides?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risks associated with this contract?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is the market liquidity now?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current odds of betting?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factors that could influence the value of contracts?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any fees or tax implications?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current price trend?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in the current political news regarding the election?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candidate should I bet on?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/>
          </a:p>
        </p:txBody>
      </p:sp>
      <p:pic>
        <p:nvPicPr>
          <p:cNvPr descr="A white and black robot&#10;&#10;Description automatically generated" id="107" name="Google Shape;1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2392" y="3485274"/>
            <a:ext cx="976174" cy="860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 flipH="1">
            <a:off x="6424667" y="3512672"/>
            <a:ext cx="1589700" cy="377100"/>
          </a:xfrm>
          <a:prstGeom prst="wedgeRoundRectCallout">
            <a:avLst>
              <a:gd fmla="val 38373" name="adj1"/>
              <a:gd fmla="val 79744" name="adj2"/>
              <a:gd fmla="val 16667" name="adj3"/>
            </a:avLst>
          </a:prstGeom>
          <a:solidFill>
            <a:srgbClr val="A3C5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466708" y="3509567"/>
            <a:ext cx="1547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your Warren Buffett assistant.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5245" y="3672745"/>
            <a:ext cx="1153838" cy="105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rms And Conditions Icon Images – Browse 7,700 Stock Photos, Vectors, and  Video | Adobe Stock" id="111" name="Google Shape;111;p16"/>
          <p:cNvPicPr preferRelativeResize="0"/>
          <p:nvPr/>
        </p:nvPicPr>
        <p:blipFill rotWithShape="1">
          <a:blip r:embed="rId6">
            <a:alphaModFix/>
          </a:blip>
          <a:srcRect b="0" l="0" r="57357" t="0"/>
          <a:stretch/>
        </p:blipFill>
        <p:spPr>
          <a:xfrm>
            <a:off x="4329609" y="4475538"/>
            <a:ext cx="460520" cy="565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6"/>
          <p:cNvGrpSpPr/>
          <p:nvPr/>
        </p:nvGrpSpPr>
        <p:grpSpPr>
          <a:xfrm>
            <a:off x="4925527" y="4553816"/>
            <a:ext cx="626566" cy="377094"/>
            <a:chOff x="5128794" y="4336155"/>
            <a:chExt cx="1020300" cy="595161"/>
          </a:xfrm>
        </p:grpSpPr>
        <p:sp>
          <p:nvSpPr>
            <p:cNvPr id="113" name="Google Shape;113;p16"/>
            <p:cNvSpPr/>
            <p:nvPr/>
          </p:nvSpPr>
          <p:spPr>
            <a:xfrm>
              <a:off x="5267965" y="4401216"/>
              <a:ext cx="881100" cy="530100"/>
            </a:xfrm>
            <a:prstGeom prst="wedgeRectCallout">
              <a:avLst>
                <a:gd fmla="val 36817" name="adj1"/>
                <a:gd fmla="val 70169" name="adj2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5134384" y="4336155"/>
              <a:ext cx="881100" cy="530100"/>
            </a:xfrm>
            <a:prstGeom prst="wedgeRectCallout">
              <a:avLst>
                <a:gd fmla="val -36975" name="adj1"/>
                <a:gd fmla="val 72086" name="adj2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5128794" y="4384860"/>
              <a:ext cx="10203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FAQ</a:t>
              </a:r>
              <a:endParaRPr/>
            </a:p>
          </p:txBody>
        </p:sp>
      </p:grpSp>
      <p:grpSp>
        <p:nvGrpSpPr>
          <p:cNvPr id="116" name="Google Shape;116;p16"/>
          <p:cNvGrpSpPr/>
          <p:nvPr/>
        </p:nvGrpSpPr>
        <p:grpSpPr>
          <a:xfrm>
            <a:off x="6335381" y="4408517"/>
            <a:ext cx="791779" cy="712592"/>
            <a:chOff x="6180779" y="4115314"/>
            <a:chExt cx="914400" cy="914400"/>
          </a:xfrm>
        </p:grpSpPr>
        <p:pic>
          <p:nvPicPr>
            <p:cNvPr descr="Browser window with solid fill" id="117" name="Google Shape;117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80779" y="411531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nternet with solid fill" id="118" name="Google Shape;118;p16"/>
            <p:cNvPicPr preferRelativeResize="0"/>
            <p:nvPr/>
          </p:nvPicPr>
          <p:blipFill rotWithShape="1">
            <a:blip r:embed="rId8">
              <a:alphaModFix/>
            </a:blip>
            <a:srcRect b="39280" l="31968" r="30340" t="27751"/>
            <a:stretch/>
          </p:blipFill>
          <p:spPr>
            <a:xfrm>
              <a:off x="6459031" y="4464443"/>
              <a:ext cx="378120" cy="3307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Upward trend with solid fill" id="119" name="Google Shape;11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50972" y="4453522"/>
            <a:ext cx="584646" cy="5846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8050803" y="4201821"/>
            <a:ext cx="791700" cy="288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Trade</a:t>
            </a:r>
            <a:endParaRPr/>
          </a:p>
        </p:txBody>
      </p:sp>
      <p:pic>
        <p:nvPicPr>
          <p:cNvPr descr="Cursor with solid fill" id="121" name="Google Shape;121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626216" y="4346061"/>
            <a:ext cx="366859" cy="366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6"/>
          <p:cNvCxnSpPr/>
          <p:nvPr/>
        </p:nvCxnSpPr>
        <p:spPr>
          <a:xfrm>
            <a:off x="4234946" y="4381782"/>
            <a:ext cx="3695700" cy="3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Internet with solid fill" id="123" name="Google Shape;123;p16"/>
          <p:cNvPicPr preferRelativeResize="0"/>
          <p:nvPr/>
        </p:nvPicPr>
        <p:blipFill rotWithShape="1">
          <a:blip r:embed="rId8">
            <a:alphaModFix/>
          </a:blip>
          <a:srcRect b="39280" l="31968" r="30340" t="27751"/>
          <a:stretch/>
        </p:blipFill>
        <p:spPr>
          <a:xfrm>
            <a:off x="7195105" y="4492454"/>
            <a:ext cx="645477" cy="5081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6"/>
          <p:cNvGrpSpPr/>
          <p:nvPr/>
        </p:nvGrpSpPr>
        <p:grpSpPr>
          <a:xfrm>
            <a:off x="7252385" y="4637615"/>
            <a:ext cx="531000" cy="230700"/>
            <a:chOff x="8023860" y="4538775"/>
            <a:chExt cx="531000" cy="230700"/>
          </a:xfrm>
        </p:grpSpPr>
        <p:sp>
          <p:nvSpPr>
            <p:cNvPr id="125" name="Google Shape;125;p16"/>
            <p:cNvSpPr/>
            <p:nvPr/>
          </p:nvSpPr>
          <p:spPr>
            <a:xfrm>
              <a:off x="8067722" y="4568333"/>
              <a:ext cx="435000" cy="16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8023860" y="4538775"/>
              <a:ext cx="5310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NEWS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251184" y="1464482"/>
            <a:ext cx="4179600" cy="3105600"/>
          </a:xfrm>
          <a:prstGeom prst="roundRect">
            <a:avLst>
              <a:gd fmla="val 6960" name="adj"/>
            </a:avLst>
          </a:prstGeom>
          <a:solidFill>
            <a:srgbClr val="D8F2CF">
              <a:alpha val="494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4949531" y="1540294"/>
            <a:ext cx="3966900" cy="2959500"/>
          </a:xfrm>
          <a:prstGeom prst="roundRect">
            <a:avLst>
              <a:gd fmla="val 6960" name="adj"/>
            </a:avLst>
          </a:prstGeom>
          <a:solidFill>
            <a:srgbClr val="8193A5">
              <a:alpha val="345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152346" y="210038"/>
            <a:ext cx="3912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Financial Regulation?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5892659" y="636938"/>
            <a:ext cx="2909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Financial Regulation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1139550" y="4724569"/>
            <a:ext cx="708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Whether existing LLMs achieve professional readiness in financial regulations?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ews icons for free download | Freepik"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4163" y="1540300"/>
            <a:ext cx="552979" cy="55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554" y="3330041"/>
            <a:ext cx="602385" cy="6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3087" y="3366268"/>
            <a:ext cx="602385" cy="6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0265" y="2301812"/>
            <a:ext cx="683121" cy="683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320638" y="3008599"/>
            <a:ext cx="1269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Financial report analysis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543822" y="2093279"/>
            <a:ext cx="151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sentiment analysis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684097" y="3960560"/>
            <a:ext cx="151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Stock movement prediction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2233571" y="3970318"/>
            <a:ext cx="1513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 scoring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2725934" y="2966717"/>
            <a:ext cx="1513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Fraud detection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684633" y="2631776"/>
            <a:ext cx="1231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Financial Industry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17"/>
          <p:cNvCxnSpPr>
            <a:stCxn id="146" idx="0"/>
          </p:cNvCxnSpPr>
          <p:nvPr/>
        </p:nvCxnSpPr>
        <p:spPr>
          <a:xfrm rot="10800000">
            <a:off x="2300533" y="2480876"/>
            <a:ext cx="0" cy="150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8" name="Google Shape;148;p17"/>
          <p:cNvCxnSpPr>
            <a:stCxn id="146" idx="1"/>
          </p:cNvCxnSpPr>
          <p:nvPr/>
        </p:nvCxnSpPr>
        <p:spPr>
          <a:xfrm rot="10800000">
            <a:off x="1492333" y="2881826"/>
            <a:ext cx="192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9" name="Google Shape;149;p17"/>
          <p:cNvCxnSpPr/>
          <p:nvPr/>
        </p:nvCxnSpPr>
        <p:spPr>
          <a:xfrm flipH="1">
            <a:off x="1859195" y="3155648"/>
            <a:ext cx="78000" cy="194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" name="Google Shape;150;p17"/>
          <p:cNvCxnSpPr/>
          <p:nvPr/>
        </p:nvCxnSpPr>
        <p:spPr>
          <a:xfrm>
            <a:off x="2627142" y="3173998"/>
            <a:ext cx="98700" cy="15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1" name="Google Shape;151;p17"/>
          <p:cNvCxnSpPr/>
          <p:nvPr/>
        </p:nvCxnSpPr>
        <p:spPr>
          <a:xfrm>
            <a:off x="2800571" y="2836523"/>
            <a:ext cx="163200" cy="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2" name="Google Shape;152;p17"/>
          <p:cNvSpPr txBox="1"/>
          <p:nvPr/>
        </p:nvSpPr>
        <p:spPr>
          <a:xfrm>
            <a:off x="4843273" y="1045712"/>
            <a:ext cx="4179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financial industry fundamentally relies on binding agreements and obligations, i.e., contracts: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ract - Free business and finance icons" id="153" name="Google Shape;15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2487" y="1688956"/>
            <a:ext cx="758272" cy="7582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duct Management - Free shipping and delivery icons" id="154" name="Google Shape;15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89253" y="1688956"/>
            <a:ext cx="758272" cy="7582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gulation - Free business and finance icons" id="155" name="Google Shape;155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1471" y="1673729"/>
            <a:ext cx="758272" cy="75827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/>
        </p:nvSpPr>
        <p:spPr>
          <a:xfrm>
            <a:off x="4988201" y="2514168"/>
            <a:ext cx="1225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contracts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6327281" y="2499347"/>
            <a:ext cx="1225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and service terms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7721024" y="2499347"/>
            <a:ext cx="956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Regulatory mandates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8587312" y="2024760"/>
            <a:ext cx="286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3626089" y="3912844"/>
            <a:ext cx="286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5192495" y="3125447"/>
            <a:ext cx="4063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Financial regulation and industry standards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5751917" y="3473719"/>
            <a:ext cx="2909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 market integrity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Protect investor interests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Mitigate systemic risk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ckbox Checked with solid fill" id="163" name="Google Shape;163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27638" y="3438518"/>
            <a:ext cx="346250" cy="34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164" name="Google Shape;164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29857" y="3766004"/>
            <a:ext cx="346250" cy="34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165" name="Google Shape;165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33793" y="4095870"/>
            <a:ext cx="346250" cy="34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ancial report - Free business and ..." id="166" name="Google Shape;166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2079" y="2269369"/>
            <a:ext cx="664544" cy="6645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7"/>
          <p:cNvGrpSpPr/>
          <p:nvPr/>
        </p:nvGrpSpPr>
        <p:grpSpPr>
          <a:xfrm>
            <a:off x="79026" y="723049"/>
            <a:ext cx="4491027" cy="3834692"/>
            <a:chOff x="115633" y="1252502"/>
            <a:chExt cx="5988036" cy="5112922"/>
          </a:xfrm>
        </p:grpSpPr>
        <p:sp>
          <p:nvSpPr>
            <p:cNvPr id="168" name="Google Shape;168;p17"/>
            <p:cNvSpPr/>
            <p:nvPr/>
          </p:nvSpPr>
          <p:spPr>
            <a:xfrm>
              <a:off x="115634" y="1252502"/>
              <a:ext cx="5956500" cy="697800"/>
            </a:xfrm>
            <a:prstGeom prst="triangle">
              <a:avLst>
                <a:gd fmla="val 48762" name="adj"/>
              </a:avLst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 rot="5400000">
              <a:off x="-1559653" y="3878634"/>
              <a:ext cx="3996000" cy="2376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 rot="5400000">
              <a:off x="3826320" y="3902192"/>
              <a:ext cx="3996000" cy="2376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115633" y="1962856"/>
              <a:ext cx="5956500" cy="2427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 rot="5400000">
              <a:off x="329531" y="5806839"/>
              <a:ext cx="193200" cy="4521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 rot="5400000">
              <a:off x="5724680" y="5792951"/>
              <a:ext cx="193200" cy="4521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147169" y="6122724"/>
              <a:ext cx="5956500" cy="2427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" name="Google Shape;175;p17"/>
            <p:cNvGrpSpPr/>
            <p:nvPr/>
          </p:nvGrpSpPr>
          <p:grpSpPr>
            <a:xfrm>
              <a:off x="2759211" y="1368532"/>
              <a:ext cx="553424" cy="510558"/>
              <a:chOff x="4934653" y="364694"/>
              <a:chExt cx="1044000" cy="1044300"/>
            </a:xfrm>
          </p:grpSpPr>
          <p:sp>
            <p:nvSpPr>
              <p:cNvPr id="176" name="Google Shape;176;p17"/>
              <p:cNvSpPr/>
              <p:nvPr/>
            </p:nvSpPr>
            <p:spPr>
              <a:xfrm>
                <a:off x="4934653" y="364694"/>
                <a:ext cx="1044000" cy="1044300"/>
              </a:xfrm>
              <a:prstGeom prst="ellipse">
                <a:avLst/>
              </a:prstGeom>
              <a:solidFill>
                <a:srgbClr val="FFC000"/>
              </a:solidFill>
              <a:ln cap="flat" cmpd="sng" w="571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ollar with solid fill" id="177" name="Google Shape;177;p1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009718" y="437375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8" name="Google Shape;178;p17"/>
          <p:cNvGrpSpPr/>
          <p:nvPr/>
        </p:nvGrpSpPr>
        <p:grpSpPr>
          <a:xfrm>
            <a:off x="5319476" y="568259"/>
            <a:ext cx="504429" cy="449343"/>
            <a:chOff x="6031285" y="562957"/>
            <a:chExt cx="1304108" cy="882276"/>
          </a:xfrm>
        </p:grpSpPr>
        <p:sp>
          <p:nvSpPr>
            <p:cNvPr id="179" name="Google Shape;179;p17"/>
            <p:cNvSpPr/>
            <p:nvPr/>
          </p:nvSpPr>
          <p:spPr>
            <a:xfrm>
              <a:off x="6096000" y="562957"/>
              <a:ext cx="1160700" cy="188400"/>
            </a:xfrm>
            <a:prstGeom prst="triangle">
              <a:avLst>
                <a:gd fmla="val 48762" name="adj"/>
              </a:avLst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 rot="5400000">
              <a:off x="6446510" y="1022112"/>
              <a:ext cx="502500" cy="1440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 rot="5400000">
              <a:off x="6908305" y="1020925"/>
              <a:ext cx="502500" cy="1440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 rot="5400000">
              <a:off x="7125644" y="1223491"/>
              <a:ext cx="48600" cy="2739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 rot="5400000">
              <a:off x="6663849" y="1224678"/>
              <a:ext cx="48600" cy="2739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 rot="5400000">
              <a:off x="5984714" y="1018002"/>
              <a:ext cx="502500" cy="1440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6039693" y="772901"/>
              <a:ext cx="1295700" cy="1350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 rot="5400000">
              <a:off x="6202053" y="1220568"/>
              <a:ext cx="48600" cy="2739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6031285" y="1393033"/>
              <a:ext cx="1295700" cy="522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" name="Google Shape;188;p17"/>
            <p:cNvGrpSpPr/>
            <p:nvPr/>
          </p:nvGrpSpPr>
          <p:grpSpPr>
            <a:xfrm>
              <a:off x="6558918" y="605753"/>
              <a:ext cx="189382" cy="137848"/>
              <a:chOff x="4925198" y="318773"/>
              <a:chExt cx="1044000" cy="10443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925198" y="318773"/>
                <a:ext cx="1044000" cy="1044300"/>
              </a:xfrm>
              <a:prstGeom prst="ellipse">
                <a:avLst/>
              </a:prstGeom>
              <a:solidFill>
                <a:srgbClr val="FFC000"/>
              </a:solidFill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ollar with solid fill" id="190" name="Google Shape;190;p1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009718" y="437375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1" name="Google Shape;191;p17"/>
          <p:cNvSpPr/>
          <p:nvPr/>
        </p:nvSpPr>
        <p:spPr>
          <a:xfrm flipH="1">
            <a:off x="7586603" y="4355502"/>
            <a:ext cx="873300" cy="336300"/>
          </a:xfrm>
          <a:prstGeom prst="wedgeRoundRectCallout">
            <a:avLst>
              <a:gd fmla="val -37682" name="adj1"/>
              <a:gd fmla="val 65992" name="adj2"/>
              <a:gd fmla="val 16667" name="adj3"/>
            </a:avLst>
          </a:prstGeom>
          <a:solidFill>
            <a:srgbClr val="A3C5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7634624" y="4396725"/>
            <a:ext cx="1026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can help!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and black robot&#10;&#10;Description automatically generated" id="193" name="Google Shape;193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229554" y="4445463"/>
            <a:ext cx="686954" cy="641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798" y="1360969"/>
            <a:ext cx="3656250" cy="357397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/>
          <p:nvPr/>
        </p:nvSpPr>
        <p:spPr>
          <a:xfrm>
            <a:off x="4010200" y="208550"/>
            <a:ext cx="5057700" cy="4616700"/>
          </a:xfrm>
          <a:prstGeom prst="wedgeRectCallout">
            <a:avLst>
              <a:gd fmla="val 39828" name="adj1"/>
              <a:gd fmla="val 54634" name="adj2"/>
            </a:avLst>
          </a:prstGeom>
          <a:solidFill>
            <a:srgbClr val="D8E6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235987" y="208556"/>
            <a:ext cx="613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Failure Cases: XBRL Analytics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765011" y="637348"/>
            <a:ext cx="3033600" cy="723600"/>
          </a:xfrm>
          <a:prstGeom prst="wedgeRectCallout">
            <a:avLst>
              <a:gd fmla="val -37488" name="adj1"/>
              <a:gd fmla="val 70872" name="adj2"/>
            </a:avLst>
          </a:prstGeom>
          <a:solidFill>
            <a:srgbClr val="D8E6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le profile with solid fill" id="203" name="Google Shape;20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83967"/>
            <a:ext cx="932774" cy="88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 txBox="1"/>
          <p:nvPr/>
        </p:nvSpPr>
        <p:spPr>
          <a:xfrm>
            <a:off x="765011" y="667647"/>
            <a:ext cx="3168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am analyzing Coca Cola’s financial statements. What is the return on assets (ROA) for Coca Cola in 2023?</a:t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2979244" y="4707908"/>
            <a:ext cx="1002600" cy="213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4094250" y="262600"/>
            <a:ext cx="4882500" cy="4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To determine the Return on Assets (ROA) for Coca-Cola for FY2023, we need to calculate the ROA using the formula: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From the provided XBRL data: </a:t>
            </a:r>
            <a:endParaRPr sz="1200"/>
          </a:p>
          <a:p>
            <a:pPr indent="-133350" lvl="0" marL="1714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Net Income for FY2023</a:t>
            </a:r>
            <a:r>
              <a:rPr lang="en" sz="1200"/>
              <a:t>: The net income for FY2023 is given as “us-gaap:NetIncomeLoss” with contextRef="c-1", which is $10,714,000,000. </a:t>
            </a:r>
            <a:endParaRPr sz="1200"/>
          </a:p>
          <a:p>
            <a:pPr indent="-1333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/>
              <a:t>Average Total Assets:</a:t>
            </a:r>
            <a:r>
              <a:rPr lang="en" sz="1200"/>
              <a:t> </a:t>
            </a:r>
            <a:endParaRPr sz="1200"/>
          </a:p>
          <a:p>
            <a:pPr indent="-190500" lvl="1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highlight>
                  <a:srgbClr val="C0C0C0"/>
                </a:highlight>
              </a:rPr>
              <a:t>Total Assets for FY2023: The total assets for 2023 is given as “us-gaap:Assets" with contextRef="c-26", which is $92,763,000,000.</a:t>
            </a:r>
            <a:r>
              <a:rPr lang="en" sz="1200"/>
              <a:t> </a:t>
            </a:r>
            <a:endParaRPr sz="1200"/>
          </a:p>
          <a:p>
            <a:pPr indent="-190500" lvl="1" marL="342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highlight>
                  <a:srgbClr val="C0C0C0"/>
                </a:highlight>
              </a:rPr>
              <a:t>Total Assets for FY2022: The total assets for 2022 is given as "us-gaap:Assets" with contextRef="c-23", which is $97,703,000,000.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We calculate the average total assets as: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-133350" lvl="0" marL="17145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3B3B"/>
              </a:buClr>
              <a:buSzPts val="1200"/>
              <a:buAutoNum type="arabicPeriod"/>
            </a:pPr>
            <a:r>
              <a:rPr b="1" lang="en" sz="1200">
                <a:solidFill>
                  <a:srgbClr val="3B3B3B"/>
                </a:solidFill>
              </a:rPr>
              <a:t>Calculate ROA</a:t>
            </a:r>
            <a:r>
              <a:rPr lang="en" sz="1200">
                <a:solidFill>
                  <a:srgbClr val="3B3B3B"/>
                </a:solidFill>
              </a:rPr>
              <a:t>: </a:t>
            </a:r>
            <a:endParaRPr sz="1200">
              <a:solidFill>
                <a:srgbClr val="3B3B3B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B3B3B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</a:pPr>
            <a:r>
              <a:rPr lang="en" sz="1200">
                <a:solidFill>
                  <a:srgbClr val="3B3B3B"/>
                </a:solidFill>
              </a:rPr>
              <a:t>Thus, the ROA for Coca-Cola for FY2023 is </a:t>
            </a:r>
            <a:r>
              <a:rPr b="1" lang="en" sz="1200">
                <a:solidFill>
                  <a:srgbClr val="3B3B3B"/>
                </a:solidFill>
              </a:rPr>
              <a:t>11.25%</a:t>
            </a:r>
            <a:r>
              <a:rPr lang="en" sz="1200">
                <a:solidFill>
                  <a:srgbClr val="3B3B3B"/>
                </a:solidFill>
              </a:rPr>
              <a:t>.</a:t>
            </a:r>
            <a:endParaRPr sz="1200"/>
          </a:p>
        </p:txBody>
      </p:sp>
      <p:pic>
        <p:nvPicPr>
          <p:cNvPr id="207" name="Google Shape;2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613" y="691050"/>
            <a:ext cx="2033775" cy="4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1000" y="3453075"/>
            <a:ext cx="3879701" cy="6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8625" y="4155955"/>
            <a:ext cx="2108799" cy="38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zzy - Free smileys icons" id="210" name="Google Shape;210;p18"/>
          <p:cNvPicPr preferRelativeResize="0"/>
          <p:nvPr/>
        </p:nvPicPr>
        <p:blipFill rotWithShape="1">
          <a:blip r:embed="rId8">
            <a:alphaModFix/>
          </a:blip>
          <a:srcRect b="43115" l="26467" r="37939" t="18627"/>
          <a:stretch/>
        </p:blipFill>
        <p:spPr>
          <a:xfrm rot="-4730914">
            <a:off x="8488525" y="3891884"/>
            <a:ext cx="634544" cy="673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and black robot&#10;&#10;Description automatically generated" id="211" name="Google Shape;21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55897" y="4068369"/>
            <a:ext cx="1165728" cy="102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>
            <a:off x="3291530" y="3276600"/>
            <a:ext cx="2641200" cy="1469400"/>
          </a:xfrm>
          <a:prstGeom prst="rect">
            <a:avLst/>
          </a:prstGeom>
          <a:solidFill>
            <a:srgbClr val="D9E5F8">
              <a:alpha val="63919"/>
            </a:srgbClr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6374789" y="3276600"/>
            <a:ext cx="2320500" cy="1469400"/>
          </a:xfrm>
          <a:prstGeom prst="rect">
            <a:avLst/>
          </a:prstGeom>
          <a:solidFill>
            <a:srgbClr val="D9E5F8">
              <a:alpha val="63919"/>
            </a:srgbClr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18933" y="3276600"/>
            <a:ext cx="2658900" cy="1469400"/>
          </a:xfrm>
          <a:prstGeom prst="rect">
            <a:avLst/>
          </a:prstGeom>
          <a:solidFill>
            <a:srgbClr val="D9E5F8">
              <a:alpha val="63919"/>
            </a:srgbClr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219612" y="1670639"/>
            <a:ext cx="5063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Regulations Challenge @ COLING 2025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19"/>
          <p:cNvGrpSpPr/>
          <p:nvPr/>
        </p:nvGrpSpPr>
        <p:grpSpPr>
          <a:xfrm>
            <a:off x="6176378" y="829584"/>
            <a:ext cx="938827" cy="732554"/>
            <a:chOff x="6031285" y="562957"/>
            <a:chExt cx="1304108" cy="882276"/>
          </a:xfrm>
        </p:grpSpPr>
        <p:sp>
          <p:nvSpPr>
            <p:cNvPr id="222" name="Google Shape;222;p19"/>
            <p:cNvSpPr/>
            <p:nvPr/>
          </p:nvSpPr>
          <p:spPr>
            <a:xfrm>
              <a:off x="6096000" y="562957"/>
              <a:ext cx="1160700" cy="188400"/>
            </a:xfrm>
            <a:prstGeom prst="triangle">
              <a:avLst>
                <a:gd fmla="val 48762" name="adj"/>
              </a:avLst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 rot="5400000">
              <a:off x="6446510" y="1022112"/>
              <a:ext cx="502500" cy="1440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 rot="5400000">
              <a:off x="6908305" y="1020925"/>
              <a:ext cx="502500" cy="1440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 rot="5400000">
              <a:off x="7125644" y="1223491"/>
              <a:ext cx="48600" cy="2739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 rot="5400000">
              <a:off x="6663849" y="1224678"/>
              <a:ext cx="48600" cy="2739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 rot="5400000">
              <a:off x="5984714" y="1018002"/>
              <a:ext cx="502500" cy="1440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6039693" y="772901"/>
              <a:ext cx="1295700" cy="1350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 rot="5400000">
              <a:off x="6202053" y="1220568"/>
              <a:ext cx="48600" cy="2739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6031285" y="1393033"/>
              <a:ext cx="1295700" cy="52200"/>
            </a:xfrm>
            <a:prstGeom prst="rect">
              <a:avLst/>
            </a:prstGeom>
            <a:solidFill>
              <a:srgbClr val="8193A5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19"/>
            <p:cNvGrpSpPr/>
            <p:nvPr/>
          </p:nvGrpSpPr>
          <p:grpSpPr>
            <a:xfrm>
              <a:off x="6558918" y="605753"/>
              <a:ext cx="189382" cy="137848"/>
              <a:chOff x="4925198" y="318773"/>
              <a:chExt cx="1044000" cy="1044300"/>
            </a:xfrm>
          </p:grpSpPr>
          <p:sp>
            <p:nvSpPr>
              <p:cNvPr id="232" name="Google Shape;232;p19"/>
              <p:cNvSpPr/>
              <p:nvPr/>
            </p:nvSpPr>
            <p:spPr>
              <a:xfrm>
                <a:off x="4925198" y="318773"/>
                <a:ext cx="1044000" cy="1044300"/>
              </a:xfrm>
              <a:prstGeom prst="ellipse">
                <a:avLst/>
              </a:prstGeom>
              <a:solidFill>
                <a:srgbClr val="FFC000"/>
              </a:solidFill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ollar with solid fill" id="233" name="Google Shape;233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009718" y="437375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34" name="Google Shape;234;p19"/>
          <p:cNvSpPr txBox="1"/>
          <p:nvPr/>
        </p:nvSpPr>
        <p:spPr>
          <a:xfrm>
            <a:off x="235987" y="208556"/>
            <a:ext cx="613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Professional Readiness in Financial Regulation?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9"/>
          <p:cNvSpPr/>
          <p:nvPr/>
        </p:nvSpPr>
        <p:spPr>
          <a:xfrm flipH="1">
            <a:off x="7413272" y="188343"/>
            <a:ext cx="873300" cy="336300"/>
          </a:xfrm>
          <a:prstGeom prst="wedgeRoundRectCallout">
            <a:avLst>
              <a:gd fmla="val -37682" name="adj1"/>
              <a:gd fmla="val 65992" name="adj2"/>
              <a:gd fmla="val 16667" name="adj3"/>
            </a:avLst>
          </a:prstGeom>
          <a:solidFill>
            <a:srgbClr val="A3C5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9"/>
          <p:cNvSpPr txBox="1"/>
          <p:nvPr/>
        </p:nvSpPr>
        <p:spPr>
          <a:xfrm>
            <a:off x="7404152" y="229566"/>
            <a:ext cx="1018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can help!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7149921" y="671810"/>
            <a:ext cx="621600" cy="441000"/>
          </a:xfrm>
          <a:prstGeom prst="wedgeRoundRectCallout">
            <a:avLst>
              <a:gd fmla="val -37682" name="adj1"/>
              <a:gd fmla="val 65992" name="adj2"/>
              <a:gd fmla="val 16667" name="adj3"/>
            </a:avLst>
          </a:prstGeom>
          <a:solidFill>
            <a:srgbClr val="A3C5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zzy - Free smileys icons" id="238" name="Google Shape;238;p19"/>
          <p:cNvPicPr preferRelativeResize="0"/>
          <p:nvPr/>
        </p:nvPicPr>
        <p:blipFill rotWithShape="1">
          <a:blip r:embed="rId4">
            <a:alphaModFix/>
          </a:blip>
          <a:srcRect b="43115" l="26467" r="37939" t="18627"/>
          <a:stretch/>
        </p:blipFill>
        <p:spPr>
          <a:xfrm rot="-4730913">
            <a:off x="8644191" y="191987"/>
            <a:ext cx="384894" cy="413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ren with solid fill" id="239" name="Google Shape;23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5822" y="633366"/>
            <a:ext cx="484075" cy="4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 txBox="1"/>
          <p:nvPr/>
        </p:nvSpPr>
        <p:spPr>
          <a:xfrm>
            <a:off x="236421" y="2058314"/>
            <a:ext cx="84588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 the academic community to identify the strengths and limitations of LLMs in the context of financial regulation.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raise awareness of the professional readiness of LLMs.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935268" y="3362944"/>
            <a:ext cx="1914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Suite of 9 Tasks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293016" y="3639936"/>
            <a:ext cx="27615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Regulatory text interpretation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retrieval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Scenario-based analysis and application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3696601" y="3362944"/>
            <a:ext cx="211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Benchmark Datasets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3382904" y="3637892"/>
            <a:ext cx="24255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Regulatory filings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Official documents from important regulatory agencies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6892370" y="3362944"/>
            <a:ext cx="1352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Contestants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6485961" y="3768869"/>
            <a:ext cx="2209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 teams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academia and industry.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and black robot&#10;&#10;Description automatically generated" id="247" name="Google Shape;24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14424" y="289010"/>
            <a:ext cx="686954" cy="64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/>
          <p:nvPr/>
        </p:nvSpPr>
        <p:spPr>
          <a:xfrm>
            <a:off x="219612" y="580181"/>
            <a:ext cx="5555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Hallucination and misinformation.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 performance in financial math.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 of details in model’s response.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/>
        </p:nvSpPr>
        <p:spPr>
          <a:xfrm>
            <a:off x="146040" y="115108"/>
            <a:ext cx="5063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Regulations Challenge @ COLING 2025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5" name="Google Shape;255;p20"/>
          <p:cNvGraphicFramePr/>
          <p:nvPr/>
        </p:nvGraphicFramePr>
        <p:xfrm>
          <a:off x="243887" y="5505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{C8CC5B96-D156-4AAD-8216-1894EA6C401F}</a:tableStyleId>
              </a:tblPr>
              <a:tblGrid>
                <a:gridCol w="975325"/>
                <a:gridCol w="966950"/>
                <a:gridCol w="2806250"/>
                <a:gridCol w="3907700"/>
              </a:tblGrid>
              <a:tr h="317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Category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Tasks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Assess LLMs’ ability to 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Example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317950"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Basic Capabilities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Abbreviation Recognition 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recognize acronyms and stock tickers from financial regulatory texts.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IPO – Initial Public Offering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ICO – Initial Coin Offering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3179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Definition Recognition 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define terms and phrases used in financial regulatory and compliance documentation.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Stakeholder – a party who has an interest and might be affected by the performance and outcome of an entity’s business, project, or enterprise.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3179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Named Entity Recognition (NER)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identify and classify entities in a statement about financial regulation.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100" u="sng" cap="none" strike="noStrike">
                          <a:solidFill>
                            <a:srgbClr val="000000"/>
                          </a:solidFill>
                        </a:rPr>
                        <a:t>Regulation (EU) No 648/2012 </a:t>
                      </a:r>
                      <a:r>
                        <a:rPr b="0" lang="en" sz="1100" u="none" cap="none" strike="noStrike">
                          <a:solidFill>
                            <a:srgbClr val="000000"/>
                          </a:solidFill>
                        </a:rPr>
                        <a:t>of the </a:t>
                      </a:r>
                      <a:r>
                        <a:rPr b="0" lang="en" sz="1100" u="sng" cap="none" strike="noStrike">
                          <a:solidFill>
                            <a:srgbClr val="000000"/>
                          </a:solidFill>
                        </a:rPr>
                        <a:t>European Parliament </a:t>
                      </a:r>
                      <a:r>
                        <a:rPr b="0" lang="en" sz="1100" u="none" cap="none" strike="noStrike">
                          <a:solidFill>
                            <a:srgbClr val="000000"/>
                          </a:solidFill>
                        </a:rPr>
                        <a:t>and of the </a:t>
                      </a:r>
                      <a:r>
                        <a:rPr b="0" lang="en" sz="1100" u="sng" cap="none" strike="noStrike">
                          <a:solidFill>
                            <a:srgbClr val="000000"/>
                          </a:solidFill>
                        </a:rPr>
                        <a:t>Council</a:t>
                      </a:r>
                      <a:r>
                        <a:rPr b="0" lang="en" sz="1100" u="none" cap="none" strike="noStrike">
                          <a:solidFill>
                            <a:srgbClr val="000000"/>
                          </a:solidFill>
                        </a:rPr>
                        <a:t> of </a:t>
                      </a:r>
                      <a:r>
                        <a:rPr b="0" lang="en" sz="1100" u="sng" cap="none" strike="noStrike">
                          <a:solidFill>
                            <a:srgbClr val="000000"/>
                          </a:solidFill>
                        </a:rPr>
                        <a:t>4 July 2012 </a:t>
                      </a:r>
                      <a:r>
                        <a:rPr b="0" lang="en" sz="1100" u="none" cap="none" strike="noStrike">
                          <a:solidFill>
                            <a:srgbClr val="000000"/>
                          </a:solidFill>
                        </a:rPr>
                        <a:t>on OTC derivatives, central counterparties and trade repositories (“EMIR”) entered into force on </a:t>
                      </a:r>
                      <a:r>
                        <a:rPr b="0" lang="en" sz="1100" u="sng" cap="none" strike="noStrike">
                          <a:solidFill>
                            <a:srgbClr val="000000"/>
                          </a:solidFill>
                        </a:rPr>
                        <a:t>16 August 2012</a:t>
                      </a:r>
                      <a:r>
                        <a:rPr b="0" lang="en" sz="1100" u="none" cap="none" strike="noStrike">
                          <a:solidFill>
                            <a:srgbClr val="000000"/>
                          </a:solidFill>
                        </a:rPr>
                        <a:t>.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3179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Question Answering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answer questions about financial regulations accurately.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How do Basel III regulations, including the FRTB, aim to enhance market stability?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3179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Link Retrieval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retrieve and provide the exact link to specific regulations.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Regulation (EU) 2019/834 -- </a:t>
                      </a: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https://eur-lex.europa.eu/eli/reg/2019/834/oj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317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Passing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Certificate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Certificate Question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pass CFA and CPA exams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Phil Jones, CFA,... is about to issue an unfavorable report on the company. His manager does not want him to state any adverse opinions...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317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XBRL Analytics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XBRL Analytics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interpret, and analyze XBRL filings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What is the value of Walt Disney Co's Total Assets for the Fiscal Year ending in FY 2023?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317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CDM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CDM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answer questions related to the Common Domain Model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How is the TradeState data type utilized to track changes in a trade's lifecycle in the Common Domain Model?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317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MOF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MOF Licenses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answer questions about the licensing requirements outlined in MOF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What licenses are recommended for Model Parameters under the Model Openness Framework?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/>
        </p:nvSpPr>
        <p:spPr>
          <a:xfrm>
            <a:off x="146040" y="115108"/>
            <a:ext cx="5063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Dataset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2" name="Google Shape;262;p21"/>
          <p:cNvGraphicFramePr/>
          <p:nvPr/>
        </p:nvGraphicFramePr>
        <p:xfrm>
          <a:off x="261237" y="6406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{C8CC5B96-D156-4AAD-8216-1894EA6C401F}</a:tableStyleId>
              </a:tblPr>
              <a:tblGrid>
                <a:gridCol w="1001525"/>
                <a:gridCol w="1946650"/>
                <a:gridCol w="2452125"/>
                <a:gridCol w="1216875"/>
                <a:gridCol w="2004350"/>
              </a:tblGrid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Category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Domain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Task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Size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Data sources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EMIR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European OTC derivative market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Abbreviation (115), Definition (</a:t>
                      </a:r>
                      <a:r>
                        <a:rPr lang="en" sz="1200"/>
                        <a:t>50</a:t>
                      </a:r>
                      <a:r>
                        <a:rPr lang="en" sz="1200" u="none" cap="none" strike="noStrike"/>
                        <a:t>), NER (49),</a:t>
                      </a:r>
                      <a:r>
                        <a:rPr lang="en" sz="1200"/>
                        <a:t> </a:t>
                      </a:r>
                      <a:r>
                        <a:rPr lang="en" sz="1200" u="none" cap="none" strike="noStrike"/>
                        <a:t>Link Retrieval (100)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314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EUR-LEX</a:t>
                      </a:r>
                      <a:r>
                        <a:rPr b="0" lang="en" sz="1200" u="none" cap="none" strike="noStrik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ESMA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/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SEC statutes and regulations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US securities market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Abbreviation (76</a:t>
                      </a:r>
                      <a:r>
                        <a:rPr lang="en" sz="1200"/>
                        <a:t>+</a:t>
                      </a:r>
                      <a:r>
                        <a:rPr lang="en" sz="1200" u="none" cap="none" strike="noStrike"/>
                        <a:t>3298), Definition (13),</a:t>
                      </a:r>
                      <a:r>
                        <a:rPr lang="en" sz="1200"/>
                        <a:t> </a:t>
                      </a:r>
                      <a:r>
                        <a:rPr lang="en" sz="1200" u="none" cap="none" strike="noStrike"/>
                        <a:t>QA (19), Link Retrieval (18)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126 +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3298 (stock tickers)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SEC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/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Federal Reserve regulations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US banking system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Abbreviation (44),</a:t>
                      </a:r>
                      <a:r>
                        <a:rPr lang="en" sz="1100" u="none" cap="none" strike="noStrike"/>
                        <a:t> </a:t>
                      </a:r>
                      <a:r>
                        <a:rPr lang="en" sz="1200" u="none" cap="none" strike="noStrike"/>
                        <a:t>Definition (100), QA (107), Link Retrieval (16)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267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Federal Reserve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/>
                </a:tc>
              </a:tr>
              <a:tr h="23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GAAP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Accounting and auditing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Abbreviation (</a:t>
                      </a:r>
                      <a:r>
                        <a:rPr lang="en" sz="1200"/>
                        <a:t>50</a:t>
                      </a:r>
                      <a:r>
                        <a:rPr lang="en" sz="1200" u="none" cap="none" strike="noStrike"/>
                        <a:t>),</a:t>
                      </a:r>
                      <a:r>
                        <a:rPr lang="en" sz="1100" u="none" cap="none" strike="noStrike"/>
                        <a:t> </a:t>
                      </a:r>
                      <a:r>
                        <a:rPr lang="en" sz="1200" u="none" cap="none" strike="noStrike"/>
                        <a:t>Definition </a:t>
                      </a:r>
                      <a:r>
                        <a:rPr lang="en" sz="1200"/>
                        <a:t>(30)</a:t>
                      </a:r>
                      <a:r>
                        <a:rPr lang="en" sz="1200" u="none" cap="none" strike="noStrike"/>
                        <a:t>, QA </a:t>
                      </a:r>
                      <a:r>
                        <a:rPr lang="en" sz="1200"/>
                        <a:t>(50)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</a:t>
                      </a:r>
                      <a:r>
                        <a:rPr lang="en" sz="1200"/>
                        <a:t>30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FASB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/>
                </a:tc>
              </a:tr>
              <a:tr h="23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Certificate 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>
                          <a:solidFill>
                            <a:srgbClr val="000000"/>
                          </a:solidFill>
                        </a:rPr>
                        <a:t>Ethics and regulations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Certificate Question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346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CFA, CPA exam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/>
                </a:tc>
              </a:tr>
              <a:tr h="23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XBRL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XBRL 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XBRL Analytics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1700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FinanceBench</a:t>
                      </a: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</a:rPr>
                        <a:t>,</a:t>
                      </a:r>
                      <a:r>
                        <a:rPr b="0" lang="en" sz="12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XBRL reports</a:t>
                      </a: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</a:rPr>
                        <a:t>, </a:t>
                      </a:r>
                      <a:r>
                        <a:rPr b="0" lang="en" sz="12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XBRL website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/>
                </a:tc>
              </a:tr>
              <a:tr h="23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CDM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CDM for financial product management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CDM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99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CDM docs</a:t>
                      </a:r>
                      <a:endParaRPr sz="1200" u="none" cap="none" strike="noStrike"/>
                    </a:p>
                  </a:txBody>
                  <a:tcPr marT="34300" marB="34300" marR="68600" marL="68600" anchor="ctr"/>
                </a:tc>
              </a:tr>
              <a:tr h="23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MOF Licenses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MOF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 u="none" cap="none" strike="noStrike"/>
                        <a:t>MOF Licenses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161</a:t>
                      </a:r>
                      <a:endParaRPr sz="11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 u="sng" cap="none" strike="noStrike">
                          <a:solidFill>
                            <a:srgbClr val="1155CC"/>
                          </a:solidFill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OSI website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sng" cap="none" strike="noStrike">
                          <a:solidFill>
                            <a:schemeClr val="accent1"/>
                          </a:solidFill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MOF docs</a:t>
                      </a:r>
                      <a:r>
                        <a:rPr lang="en" sz="1200" u="none" cap="none" strike="noStrike">
                          <a:solidFill>
                            <a:schemeClr val="accent1"/>
                          </a:solidFill>
                        </a:rPr>
                        <a:t> </a:t>
                      </a:r>
                      <a:endParaRPr sz="12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/>
        </p:nvSpPr>
        <p:spPr>
          <a:xfrm>
            <a:off x="194364" y="285000"/>
            <a:ext cx="5384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192375" y="770025"/>
            <a:ext cx="86811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 the academic community to explore the strengths and limitations of LLMs in the context of financial regulations and industry standards.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understand the hallucination and misinformation problems of LLMs in financial regulations.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 raise awareness of the professional readiness of LLMs in financial regulation.</a:t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92375" y="151950"/>
            <a:ext cx="841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Regulations Challenge @ COLING 2025</a:t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